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59" r:id="rId3"/>
    <p:sldId id="262" r:id="rId4"/>
    <p:sldId id="260" r:id="rId5"/>
    <p:sldId id="296" r:id="rId6"/>
    <p:sldId id="297" r:id="rId7"/>
    <p:sldId id="263" r:id="rId8"/>
    <p:sldId id="298" r:id="rId9"/>
    <p:sldId id="281" r:id="rId10"/>
    <p:sldId id="299" r:id="rId11"/>
    <p:sldId id="264" r:id="rId12"/>
    <p:sldId id="300" r:id="rId13"/>
    <p:sldId id="285" r:id="rId14"/>
    <p:sldId id="29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Definition:-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65556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3. CREATING DESIRE: The advertising copy usually expands on the idea of the heading, and illustration and provides facts and anticipates action on the of the readers. The objective is to create desire for the product desire can be created in the following ways:</a:t>
            </a:r>
          </a:p>
          <a:p>
            <a:r>
              <a:rPr lang="en-US" sz="2800" dirty="0" smtClean="0"/>
              <a:t>Highlighting product's special features and uses. Presenting negative effects for not using the product Showing proof of performance. Giving guarantee / warranty Money back guarantee. Offers like trial, discount, free gifts. Use of testimonials from reputed personalities. </a:t>
            </a:r>
          </a:p>
          <a:p>
            <a:pPr>
              <a:buFont typeface="Arial" pitchFamily="34" charset="0"/>
              <a:buChar char="•"/>
            </a:pPr>
            <a:r>
              <a:rPr lang="en-US" sz="2800" dirty="0" smtClean="0"/>
              <a:t>Effective after-sale-service.</a:t>
            </a:r>
          </a:p>
          <a:p>
            <a:r>
              <a:rPr lang="en-US" sz="2800" dirty="0" smtClean="0"/>
              <a:t>•Emphasizing manufacturer's reputation, etc.</a:t>
            </a:r>
          </a:p>
          <a:p>
            <a:r>
              <a:rPr lang="en-US" sz="2800" dirty="0" smtClean="0"/>
              <a:t/>
            </a:r>
            <a:br>
              <a:rPr lang="en-US" sz="2800" dirty="0" smtClean="0"/>
            </a:b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1384995"/>
          </a:xfrm>
          <a:prstGeom prst="rect">
            <a:avLst/>
          </a:prstGeom>
          <a:solidFill>
            <a:schemeClr val="accent2"/>
          </a:solidFill>
        </p:spPr>
        <p:txBody>
          <a:bodyPr wrap="square" rtlCol="0">
            <a:spAutoFit/>
          </a:bodyPr>
          <a:lstStyle/>
          <a:p>
            <a:pPr algn="ctr"/>
            <a:r>
              <a:rPr lang="en-US" sz="2800" dirty="0" smtClean="0">
                <a:solidFill>
                  <a:schemeClr val="bg1"/>
                </a:solidFill>
                <a:latin typeface="Aharoni" pitchFamily="2" charset="-79"/>
                <a:cs typeface="Aharoni" pitchFamily="2" charset="-79"/>
              </a:rPr>
              <a:t>A---- Securing Action </a:t>
            </a:r>
          </a:p>
          <a:p>
            <a:pPr marL="514350" indent="-514350"/>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457200"/>
            <a:ext cx="7924800" cy="58169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4. </a:t>
            </a:r>
            <a:r>
              <a:rPr lang="en-US" sz="2400" dirty="0" smtClean="0"/>
              <a:t>SECURING ACTION: The ultimate purpose of the ad is to secure a favourable response or action on the part of the readers. An effective ad is the one that moves the prospect to some action, usually a purchase. The desire created by the ad should generate into action. This can be done in the following ways:</a:t>
            </a:r>
          </a:p>
          <a:p>
            <a:r>
              <a:rPr lang="en-US" sz="2400" dirty="0" smtClean="0"/>
              <a:t> a) The ad should provide necessary instructions as to the</a:t>
            </a:r>
          </a:p>
          <a:p>
            <a:r>
              <a:rPr lang="en-US" sz="2400" dirty="0" smtClean="0"/>
              <a:t>availability of the product and other specific instructions</a:t>
            </a:r>
          </a:p>
          <a:p>
            <a:r>
              <a:rPr lang="en-US" sz="2400" dirty="0" smtClean="0"/>
              <a:t>. b) The ad should end on an active note, such as 'Get one today'.</a:t>
            </a:r>
          </a:p>
          <a:p>
            <a:r>
              <a:rPr lang="en-US" sz="2400" i="1" dirty="0" smtClean="0"/>
              <a:t>'Contact your nearest dealer, today', 'Hurry up, the last date. ....Don't delay', 'Order today', or such words or phrases that impel action</a:t>
            </a:r>
            <a:endParaRPr lang="en-US" sz="2400" dirty="0" smtClean="0"/>
          </a:p>
          <a:p>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9083577"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r>
              <a:rPr lang="en-US" sz="2800" b="1" dirty="0" smtClean="0"/>
              <a:t>Chapter 4- Brand building and Special Purpose of Adverting </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AIDA  Model?</a:t>
            </a:r>
            <a:endParaRPr lang="en-US" sz="2400" dirty="0"/>
          </a:p>
        </p:txBody>
      </p:sp>
      <p:sp>
        <p:nvSpPr>
          <p:cNvPr id="4" name="TextBox 3"/>
          <p:cNvSpPr txBox="1"/>
          <p:nvPr/>
        </p:nvSpPr>
        <p:spPr>
          <a:xfrm>
            <a:off x="228600" y="1981200"/>
            <a:ext cx="8534400" cy="1600200"/>
          </a:xfrm>
          <a:prstGeom prst="rect">
            <a:avLst/>
          </a:prstGeom>
          <a:solidFill>
            <a:schemeClr val="accent2"/>
          </a:solidFill>
        </p:spPr>
        <p:txBody>
          <a:bodyPr wrap="square" rtlCol="0">
            <a:spAutoFit/>
          </a:bodyPr>
          <a:lstStyle/>
          <a:p>
            <a:pPr algn="ctr"/>
            <a:r>
              <a:rPr lang="en-US" sz="2400" dirty="0" smtClean="0">
                <a:solidFill>
                  <a:srgbClr val="FFFF00"/>
                </a:solidFill>
                <a:latin typeface="Aharoni" pitchFamily="2" charset="-79"/>
                <a:cs typeface="Aharoni" pitchFamily="2" charset="-79"/>
              </a:rPr>
              <a:t>Meaning:- </a:t>
            </a:r>
          </a:p>
          <a:p>
            <a:pPr>
              <a:buFont typeface="Wingdings" pitchFamily="2" charset="2"/>
              <a:buChar char="Ø"/>
            </a:pPr>
            <a:r>
              <a:rPr lang="en-US" sz="2400" dirty="0" smtClean="0">
                <a:solidFill>
                  <a:schemeClr val="bg1"/>
                </a:solidFill>
                <a:latin typeface="Aharoni" pitchFamily="2" charset="-79"/>
                <a:cs typeface="Aharoni" pitchFamily="2" charset="-79"/>
              </a:rPr>
              <a:t>It was given by E. K. Strong in his book “The psychology of Selling” the AIDA formula stands for </a:t>
            </a:r>
          </a:p>
          <a:p>
            <a:pPr>
              <a:buFont typeface="Wingdings" pitchFamily="2" charset="2"/>
              <a:buChar char="Ø"/>
            </a:pP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228600" y="3810000"/>
            <a:ext cx="8534400" cy="1938992"/>
          </a:xfrm>
          <a:prstGeom prst="rect">
            <a:avLst/>
          </a:prstGeom>
          <a:solidFill>
            <a:schemeClr val="accent2"/>
          </a:solidFill>
        </p:spPr>
        <p:txBody>
          <a:bodyPr wrap="square" rtlCol="0">
            <a:spAutoFit/>
          </a:bodyPr>
          <a:lstStyle/>
          <a:p>
            <a:pPr algn="ctr"/>
            <a:r>
              <a:rPr lang="en-US" sz="2400" dirty="0" smtClean="0">
                <a:solidFill>
                  <a:schemeClr val="bg1"/>
                </a:solidFill>
                <a:latin typeface="Aharoni" pitchFamily="2" charset="-79"/>
                <a:cs typeface="Aharoni" pitchFamily="2" charset="-79"/>
              </a:rPr>
              <a:t>A---- Attracting Attention</a:t>
            </a:r>
          </a:p>
          <a:p>
            <a:pPr algn="ctr"/>
            <a:r>
              <a:rPr lang="en-US" sz="2400" dirty="0" smtClean="0">
                <a:solidFill>
                  <a:schemeClr val="bg1"/>
                </a:solidFill>
                <a:latin typeface="Aharoni" pitchFamily="2" charset="-79"/>
                <a:cs typeface="Aharoni" pitchFamily="2" charset="-79"/>
              </a:rPr>
              <a:t>I----- Arousing Interest</a:t>
            </a:r>
          </a:p>
          <a:p>
            <a:pPr algn="ctr"/>
            <a:r>
              <a:rPr lang="en-US" sz="2400" dirty="0" smtClean="0">
                <a:solidFill>
                  <a:schemeClr val="bg1"/>
                </a:solidFill>
                <a:latin typeface="Aharoni" pitchFamily="2" charset="-79"/>
                <a:cs typeface="Aharoni" pitchFamily="2" charset="-79"/>
              </a:rPr>
              <a:t>D---- Creating Desire</a:t>
            </a:r>
          </a:p>
          <a:p>
            <a:pPr algn="ctr"/>
            <a:r>
              <a:rPr lang="en-US" sz="2400" dirty="0" smtClean="0">
                <a:solidFill>
                  <a:schemeClr val="bg1"/>
                </a:solidFill>
                <a:latin typeface="Aharoni" pitchFamily="2" charset="-79"/>
                <a:cs typeface="Aharoni" pitchFamily="2" charset="-79"/>
              </a:rPr>
              <a:t>A---- Securing Action </a:t>
            </a:r>
          </a:p>
          <a:p>
            <a:pPr>
              <a:buFont typeface="Wingdings" pitchFamily="2" charset="2"/>
              <a:buChar char="Ø"/>
            </a:pPr>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685800"/>
            <a:ext cx="8534400" cy="2246769"/>
          </a:xfrm>
          <a:prstGeom prst="rect">
            <a:avLst/>
          </a:prstGeom>
          <a:solidFill>
            <a:schemeClr val="accent2"/>
          </a:solidFill>
        </p:spPr>
        <p:txBody>
          <a:bodyPr wrap="square" rtlCol="0">
            <a:spAutoFit/>
          </a:bodyPr>
          <a:lstStyle/>
          <a:p>
            <a:pPr marL="514350" indent="-514350"/>
            <a:endParaRPr lang="en-US" sz="2800" dirty="0" smtClean="0">
              <a:solidFill>
                <a:srgbClr val="FFFF00"/>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 Attracting Attention</a:t>
            </a:r>
          </a:p>
          <a:p>
            <a:pPr lvl="0"/>
            <a:endParaRPr lang="en-US" sz="2800" dirty="0" smtClean="0"/>
          </a:p>
          <a:p>
            <a:r>
              <a:rPr lang="en-US" sz="2800" dirty="0" smtClean="0">
                <a:solidFill>
                  <a:schemeClr val="bg1"/>
                </a:solidFill>
              </a:rPr>
              <a:t/>
            </a:r>
            <a:br>
              <a:rPr lang="en-US" sz="2800" dirty="0" smtClean="0">
                <a:solidFill>
                  <a:schemeClr val="bg1"/>
                </a:solidFill>
              </a:rPr>
            </a:b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685800"/>
            <a:ext cx="8534400" cy="58785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514350" indent="-514350"/>
            <a:endParaRPr lang="en-US" sz="2800" dirty="0" smtClean="0">
              <a:solidFill>
                <a:srgbClr val="FFFF00"/>
              </a:solidFill>
              <a:latin typeface="Aharoni" pitchFamily="2" charset="-79"/>
              <a:cs typeface="Aharoni" pitchFamily="2" charset="-79"/>
            </a:endParaRPr>
          </a:p>
          <a:p>
            <a:r>
              <a:rPr lang="en-US" sz="2800" b="1" dirty="0" smtClean="0"/>
              <a:t>1. ATTRACTING ATTENTION:</a:t>
            </a:r>
            <a:endParaRPr lang="en-US" sz="2800" dirty="0" smtClean="0"/>
          </a:p>
          <a:p>
            <a:r>
              <a:rPr lang="en-US" sz="2000" b="1" dirty="0" smtClean="0"/>
              <a:t>The primary purpose of any ad is to attract the attention of the audience. The headline and the illustration are the two important elements of an ad that attract the attention of the readers. Attention can be attracted in several ways. The different methods of attracting attention are listed as follows:</a:t>
            </a:r>
            <a:endParaRPr lang="en-US" sz="2000" dirty="0" smtClean="0"/>
          </a:p>
          <a:p>
            <a:r>
              <a:rPr lang="en-US" sz="2000" b="1" dirty="0" smtClean="0"/>
              <a:t>a) Attractive Headline: The headline usually states the ad's central</a:t>
            </a:r>
            <a:endParaRPr lang="en-US" sz="2000" dirty="0" smtClean="0"/>
          </a:p>
          <a:p>
            <a:r>
              <a:rPr lang="en-US" sz="2000" dirty="0" smtClean="0"/>
              <a:t>idea, elicits an emotion, or poses a question. It must attract attention and develop </a:t>
            </a:r>
          </a:p>
          <a:p>
            <a:r>
              <a:rPr lang="en-US" sz="2000" b="1" dirty="0" smtClean="0"/>
              <a:t>b)Beautiful Illustration:</a:t>
            </a:r>
          </a:p>
          <a:p>
            <a:r>
              <a:rPr lang="en-US" sz="2000" i="1" dirty="0" smtClean="0"/>
              <a:t>Natural Scenes/ Wild life: Natural scenes such as</a:t>
            </a:r>
            <a:endParaRPr lang="en-US" sz="2000" dirty="0" smtClean="0"/>
          </a:p>
          <a:p>
            <a:r>
              <a:rPr lang="en-US" sz="2000" dirty="0" smtClean="0"/>
              <a:t>landscapes and wild life like lions, tigers, birds and even domestic animals like cats and dogs attract the attention of the readers.</a:t>
            </a:r>
          </a:p>
          <a:p>
            <a:r>
              <a:rPr lang="en-US" sz="2000" b="1" dirty="0" smtClean="0"/>
              <a:t>c)Personalities: When you are walking down a busy road</a:t>
            </a:r>
            <a:endParaRPr lang="en-US" sz="2000" dirty="0" smtClean="0"/>
          </a:p>
          <a:p>
            <a:r>
              <a:rPr lang="en-US" sz="2000" b="1" dirty="0" smtClean="0"/>
              <a:t>you see so many others also walking along the road, but your eye sight may gaze on a beautiful face or someone known to you. In the same way popular personalities do </a:t>
            </a:r>
            <a:r>
              <a:rPr lang="en-US" sz="2000" dirty="0" smtClean="0"/>
              <a:t>attract attention of the readers. (iv) Motion: Printed ads expressing some kind of action like excitement, happiness attracts attention.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685800"/>
            <a:ext cx="8534400" cy="569386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d) Bold Letters: Bold letters often attract attention. Look at the headlines on the front page of the newspaper. They are the lines that attract your attention when you glance over the newspaper.</a:t>
            </a:r>
          </a:p>
          <a:p>
            <a:r>
              <a:rPr lang="en-US" sz="2800" dirty="0" smtClean="0"/>
              <a:t>e) Size of the ad: Generally, the larger the size of the ad, the more it has the attention attracting value. At times, small is beautiful, especially, if the ad is properly presented and placed among all large ads.</a:t>
            </a:r>
          </a:p>
          <a:p>
            <a:r>
              <a:rPr lang="en-US" sz="2800" dirty="0" smtClean="0"/>
              <a:t>f) Position: The ads on the back page, center page and on the pages near the editorial content/index are definitely costly as</a:t>
            </a:r>
          </a:p>
          <a:p>
            <a:r>
              <a:rPr lang="en-US" sz="2800" dirty="0" smtClean="0"/>
              <a:t/>
            </a:r>
            <a:br>
              <a:rPr lang="en-US" sz="2800" dirty="0" smtClean="0"/>
            </a:b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1295400"/>
            <a:ext cx="7620000" cy="954107"/>
          </a:xfrm>
          <a:prstGeom prst="rect">
            <a:avLst/>
          </a:prstGeom>
          <a:solidFill>
            <a:srgbClr val="92D050"/>
          </a:solidFill>
        </p:spPr>
        <p:txBody>
          <a:bodyPr wrap="square" rtlCol="0">
            <a:spAutoFit/>
          </a:bodyPr>
          <a:lstStyle/>
          <a:p>
            <a:pPr algn="ctr"/>
            <a:r>
              <a:rPr lang="en-US" sz="2800" dirty="0" smtClean="0">
                <a:solidFill>
                  <a:schemeClr val="bg1"/>
                </a:solidFill>
                <a:latin typeface="Aharoni" pitchFamily="2" charset="-79"/>
                <a:cs typeface="Aharoni" pitchFamily="2" charset="-79"/>
              </a:rPr>
              <a:t>I----- Arousing Interest</a:t>
            </a:r>
          </a:p>
          <a:p>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609600"/>
            <a:ext cx="7620000" cy="58169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2. AROUSING INTEREST:</a:t>
            </a:r>
          </a:p>
          <a:p>
            <a:r>
              <a:rPr lang="en-US" sz="2400" dirty="0" smtClean="0"/>
              <a:t>Once the attention is attracted the ad should arouse interest in the mind of the readers to read the advertising message and slowly develop an interest toward the product that is advertised. This can be done by effectively drafting an interesting copy, exploiting the buying motives of the prospects and emphasizing the selling points of the product The advertiser can exploit such buying motives such as: • Love and affection.</a:t>
            </a:r>
          </a:p>
          <a:p>
            <a:r>
              <a:rPr lang="en-US" sz="2400" dirty="0" smtClean="0"/>
              <a:t>Pride and Possession. Comfort and Convenience.</a:t>
            </a:r>
          </a:p>
          <a:p>
            <a:r>
              <a:rPr lang="en-US" sz="2400" dirty="0" smtClean="0"/>
              <a:t>Sex and Romance, etc. The advertiser should exploit buying motives by making use of the selling points such as:</a:t>
            </a:r>
          </a:p>
          <a:p>
            <a:r>
              <a:rPr lang="en-US" sz="2400" dirty="0" smtClean="0"/>
              <a:t>Special features of the product. Uses of the product,</a:t>
            </a:r>
          </a:p>
          <a:p>
            <a:r>
              <a:rPr lang="en-US" sz="2800" dirty="0" smtClean="0"/>
              <a:t/>
            </a:r>
            <a:br>
              <a:rPr lang="en-US" sz="2800" dirty="0" smtClean="0"/>
            </a:b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523220"/>
          </a:xfrm>
          <a:prstGeom prst="rect">
            <a:avLst/>
          </a:prstGeom>
          <a:solidFill>
            <a:schemeClr val="accent2"/>
          </a:solidFill>
        </p:spPr>
        <p:txBody>
          <a:bodyPr wrap="square" rtlCol="0">
            <a:spAutoFit/>
          </a:bodyPr>
          <a:lstStyle/>
          <a:p>
            <a:pPr algn="ctr"/>
            <a:r>
              <a:rPr lang="en-US" sz="2800" b="1" dirty="0" smtClean="0">
                <a:cs typeface="Aharoni" pitchFamily="2" charset="-79"/>
              </a:rPr>
              <a:t> </a:t>
            </a:r>
            <a:r>
              <a:rPr lang="en-US" sz="2800" dirty="0" smtClean="0">
                <a:solidFill>
                  <a:schemeClr val="bg1"/>
                </a:solidFill>
                <a:latin typeface="Aharoni" pitchFamily="2" charset="-79"/>
                <a:cs typeface="Aharoni" pitchFamily="2" charset="-79"/>
              </a:rPr>
              <a:t>D---- Creating Desire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TotalTime>
  <Words>782</Words>
  <Application>Microsoft Office PowerPoint</Application>
  <PresentationFormat>On-screen Show (4:3)</PresentationFormat>
  <Paragraphs>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78</cp:revision>
  <dcterms:created xsi:type="dcterms:W3CDTF">2020-06-02T07:05:21Z</dcterms:created>
  <dcterms:modified xsi:type="dcterms:W3CDTF">2021-09-18T05:59:16Z</dcterms:modified>
</cp:coreProperties>
</file>